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2" r:id="rId5"/>
    <p:sldId id="260" r:id="rId6"/>
    <p:sldId id="259" r:id="rId7"/>
    <p:sldId id="263" r:id="rId8"/>
    <p:sldId id="264" r:id="rId9"/>
    <p:sldId id="281" r:id="rId10"/>
    <p:sldId id="295" r:id="rId11"/>
    <p:sldId id="294" r:id="rId12"/>
    <p:sldId id="265" r:id="rId13"/>
    <p:sldId id="266" r:id="rId14"/>
    <p:sldId id="272" r:id="rId15"/>
    <p:sldId id="287" r:id="rId16"/>
    <p:sldId id="286" r:id="rId17"/>
    <p:sldId id="284" r:id="rId18"/>
    <p:sldId id="273" r:id="rId19"/>
    <p:sldId id="288" r:id="rId20"/>
    <p:sldId id="289" r:id="rId21"/>
    <p:sldId id="282" r:id="rId22"/>
    <p:sldId id="292" r:id="rId23"/>
    <p:sldId id="293" r:id="rId24"/>
    <p:sldId id="274" r:id="rId25"/>
    <p:sldId id="275" r:id="rId26"/>
    <p:sldId id="277" r:id="rId27"/>
    <p:sldId id="278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BAD54D-91EE-ED4C-AC14-44EA5F107056}">
          <p14:sldIdLst>
            <p14:sldId id="256"/>
            <p14:sldId id="257"/>
            <p14:sldId id="258"/>
            <p14:sldId id="262"/>
            <p14:sldId id="260"/>
            <p14:sldId id="259"/>
            <p14:sldId id="263"/>
            <p14:sldId id="264"/>
            <p14:sldId id="281"/>
            <p14:sldId id="295"/>
            <p14:sldId id="294"/>
            <p14:sldId id="265"/>
            <p14:sldId id="266"/>
            <p14:sldId id="272"/>
            <p14:sldId id="287"/>
            <p14:sldId id="286"/>
            <p14:sldId id="284"/>
            <p14:sldId id="273"/>
            <p14:sldId id="288"/>
            <p14:sldId id="289"/>
            <p14:sldId id="282"/>
            <p14:sldId id="292"/>
            <p14:sldId id="293"/>
            <p14:sldId id="274"/>
            <p14:sldId id="275"/>
            <p14:sldId id="277"/>
            <p14:sldId id="27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0"/>
    <p:restoredTop sz="94279"/>
  </p:normalViewPr>
  <p:slideViewPr>
    <p:cSldViewPr snapToGrid="0" snapToObjects="1">
      <p:cViewPr varScale="1">
        <p:scale>
          <a:sx n="103" d="100"/>
          <a:sy n="103" d="100"/>
        </p:scale>
        <p:origin x="10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813C-1505-AF42-8F33-B63B902FA698}" type="datetimeFigureOut">
              <a:rPr lang="en-US" smtClean="0"/>
              <a:t>7/25/20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1E07-10EA-3C4F-96D5-854F65AB3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1E07-10EA-3C4F-96D5-854F65AB33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9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D2F4-ADB2-7940-8C48-81A6ADD5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05F6C-FF39-C349-8AE6-2F7B5A5C4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4EC15-BB47-5C42-9CD7-9DFD10AC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65C8-4BDA-E742-81D9-83E5DBB1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EDEE6-6536-EA40-B5A5-C8DFA596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E0B1-AD4B-F84C-A2F4-4C2DC34D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1A34B-1697-3840-A0A3-5998BA926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36252-5372-4D47-B6DB-2E18BF4C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345-FD4D-E341-A246-A317B17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B5B1-6192-C840-84D5-C358DBA7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1DFF0-CBB0-374A-BFDA-D91CC4017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A8E6F-2CA3-A34A-8A3B-DADE8DE05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A11FE-7C49-3748-BE2F-3A92FDB3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50694-E2CB-5342-A618-A1B4CAC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C80A-6B5A-8244-9440-90DE705D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6ED5-09E4-E544-812D-1C903ED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70AE-24DB-3E4D-BA36-5AA7EA1A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5543-6A14-4044-92C1-18C111A1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764C-6994-C349-8D4E-B25F1B0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BFE8-6EE4-5645-AB98-63B0F6B7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1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7E64-B912-0948-AE11-CFD2FD13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EF730-37DE-C249-A8FB-AC6885CF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CA701-F228-E846-8E42-633529C2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B55C3-22AD-B046-B106-98FD57DC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B019-6F5B-2B4B-862C-D256372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6433-94F5-9B48-88B3-C6C3A42B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25F4-CA7E-B347-A1D8-264D75AA9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8E893-4C30-5149-ABB3-B192CD0E8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6A5DB-9367-F646-882D-87AB0132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D731-6B73-D544-A3EB-1E8F9698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65A68-6F3A-F445-905B-E4F5423D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1120-CD2C-E246-A884-F7F05A66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34421-6F07-F74E-9114-4DCEC80E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17290-A86C-4048-87CF-70535C6DA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B3251-0177-DC48-823B-42177F076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EB699-8EAF-8B4F-A792-75B6402F1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4AAC-2E80-D04B-B8C9-FF8E6743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17620-922D-6D46-86B0-E4FAC772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7BB9D-37C8-0642-A6DC-DCA6704F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8E9-074C-8248-B84B-D362D554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570A3-9929-7740-9026-900BC9BD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9A7DD-FA65-5946-89EB-54E28722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45527-E14F-C941-835D-60E352DA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4A265-EB16-434A-99DD-4D8F355F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52724-4B77-FD41-8D49-48045EBF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7259-670B-E849-A698-E41ACD00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5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32EA-7B22-2C4B-B464-4BCF3800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4914-900E-CB4B-8BD5-13C7D445E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BCAA-34AD-624F-8098-DD0BB005E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08D6C-118E-9044-AD57-E6585AC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5E30-031A-944B-A8B2-6BDCFBA83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11816-2419-CC4B-B107-9061A0E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7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1288-04A8-D142-9E71-295C8CCD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310B1-DAE9-B549-B2E9-C8A51FDD9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13D2D-0B3D-6548-9E1E-4FB5C0FF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6B371-E971-CE46-8BBF-C159693A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F3D-1305-5E40-8C2D-B3E98BA8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CB493-8028-1941-B59F-368853D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9CDE5-21F9-D241-B32C-AA446759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3A8D6-1075-E841-AC38-48A8CA62C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4DE8-BBC8-974D-8DEB-21414866E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29D-0F3A-D541-ADF3-F6FC21265909}" type="datetimeFigureOut">
              <a:rPr lang="en-US" smtClean="0"/>
              <a:t>7/25/20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F2A78-D2EA-D548-8010-5B628A7A7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B4509-F067-354E-9184-893C8492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88A73-82FD-3248-98C3-2D3963F6A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2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etics.org/content/155/1/451.short" TargetMode="External"/><Relationship Id="rId2" Type="http://schemas.openxmlformats.org/officeDocument/2006/relationships/hyperlink" Target="https://doi.org/10.1016/0040-5809(83)90013-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as.org/content/early/2020/07/02/1918304117" TargetMode="External"/><Relationship Id="rId4" Type="http://schemas.openxmlformats.org/officeDocument/2006/relationships/hyperlink" Target="https://www.genetics.org/content/205/2/857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5D6-2ABF-5F4A-86BA-016E11D4A4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tree is the tree I’m looking for, help!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B451F-7E1A-604E-8569-A65F7995F7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Non tree like evolution</a:t>
            </a:r>
          </a:p>
        </p:txBody>
      </p:sp>
    </p:spTree>
    <p:extLst>
      <p:ext uri="{BB962C8B-B14F-4D97-AF65-F5344CB8AC3E}">
        <p14:creationId xmlns:p14="http://schemas.microsoft.com/office/powerpoint/2010/main" val="306531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the recombination breakpoints are unknown, they are often estimated before an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41E0-0C20-4545-96F4-3B229023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Estimate where recombination breakpoints are using e.g. RDP (Martin et. al, 2014, Virus Evolution)</a:t>
            </a:r>
          </a:p>
          <a:p>
            <a:endParaRPr lang="en-US" dirty="0"/>
          </a:p>
          <a:p>
            <a:r>
              <a:rPr lang="en-US" dirty="0"/>
              <a:t>Only use genetic sequences between these breakpoints for analysis</a:t>
            </a:r>
          </a:p>
        </p:txBody>
      </p:sp>
    </p:spTree>
    <p:extLst>
      <p:ext uri="{BB962C8B-B14F-4D97-AF65-F5344CB8AC3E}">
        <p14:creationId xmlns:p14="http://schemas.microsoft.com/office/powerpoint/2010/main" val="188027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subsets of alignments reduces how well we can resolve phylogenetic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41E0-0C20-4545-96F4-3B229023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86931-8072-0946-ABB3-72F9A1A6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06" y="1661127"/>
            <a:ext cx="6571234" cy="5062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433BD-D6E4-BD4F-8B8D-60266A7AF903}"/>
              </a:ext>
            </a:extLst>
          </p:cNvPr>
          <p:cNvSpPr txBox="1"/>
          <p:nvPr/>
        </p:nvSpPr>
        <p:spPr>
          <a:xfrm>
            <a:off x="8898340" y="6492875"/>
            <a:ext cx="329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Dudas</a:t>
            </a:r>
            <a:r>
              <a:rPr lang="en-US" dirty="0"/>
              <a:t> et al., 2019, </a:t>
            </a:r>
            <a:r>
              <a:rPr lang="en-US" i="1" dirty="0"/>
              <a:t>BMC </a:t>
            </a:r>
            <a:r>
              <a:rPr lang="en-US" i="1" dirty="0" err="1"/>
              <a:t>Evol</a:t>
            </a:r>
            <a:r>
              <a:rPr lang="en-US" i="1" dirty="0"/>
              <a:t>. Bio.</a:t>
            </a:r>
          </a:p>
        </p:txBody>
      </p:sp>
    </p:spTree>
    <p:extLst>
      <p:ext uri="{BB962C8B-B14F-4D97-AF65-F5344CB8AC3E}">
        <p14:creationId xmlns:p14="http://schemas.microsoft.com/office/powerpoint/2010/main" val="1639925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E947-4A66-EB46-AF8F-793217DB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45219AD8-FEDB-BD43-9987-B0801A213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750" y="3101418"/>
            <a:ext cx="11573447" cy="2685505"/>
          </a:xfrm>
        </p:spPr>
      </p:pic>
    </p:spTree>
    <p:extLst>
      <p:ext uri="{BB962C8B-B14F-4D97-AF65-F5344CB8AC3E}">
        <p14:creationId xmlns:p14="http://schemas.microsoft.com/office/powerpoint/2010/main" val="3604680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36CD-BC77-1744-AA52-66C62D89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Just ignore recombination.</a:t>
            </a:r>
            <a:endParaRPr lang="en-US" dirty="0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59294C2D-A483-D141-9B5D-6030210C1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2641"/>
            <a:ext cx="10515600" cy="3417306"/>
          </a:xfrm>
        </p:spPr>
      </p:pic>
    </p:spTree>
    <p:extLst>
      <p:ext uri="{BB962C8B-B14F-4D97-AF65-F5344CB8AC3E}">
        <p14:creationId xmlns:p14="http://schemas.microsoft.com/office/powerpoint/2010/main" val="4037150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1508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Recombination rate is r</a:t>
            </a:r>
          </a:p>
          <a:p>
            <a:endParaRPr lang="en-US" dirty="0"/>
          </a:p>
          <a:p>
            <a:r>
              <a:rPr lang="en-US" dirty="0"/>
              <a:t>Recombination breakpoints uniformly chosen across alignment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971699A-9210-7549-957E-BE3FE1084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6623" cy="4352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7F39A0-6A0F-214B-B1B2-A45231EB24FC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05232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models how lineages coalesce (</a:t>
            </a:r>
            <a:r>
              <a:rPr lang="en-US" dirty="0" err="1"/>
              <a:t>Wiuf</a:t>
            </a:r>
            <a:r>
              <a:rPr lang="en-US" dirty="0"/>
              <a:t> and Hein, 2000)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277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Coalescent rate is given by 1/Ne</a:t>
            </a:r>
          </a:p>
          <a:p>
            <a:endParaRPr lang="en-US" dirty="0"/>
          </a:p>
          <a:p>
            <a:r>
              <a:rPr lang="en-US" dirty="0"/>
              <a:t>Gene conversion rate is r</a:t>
            </a:r>
          </a:p>
          <a:p>
            <a:endParaRPr lang="en-US" dirty="0"/>
          </a:p>
          <a:p>
            <a:r>
              <a:rPr lang="en-US" dirty="0"/>
              <a:t>Gene conversion happens at random site and for elements of random length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7A5BBCF-82EC-0741-BED6-9608B0329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0974" y="1825625"/>
            <a:ext cx="3345695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29AE43-AE87-7B4D-82DC-32E89D97CD97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67287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gene conversion can be use to model the exchange of genetic material between bacteria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CB59F7-D319-7446-98D5-B1B09AB71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174" y="2213113"/>
            <a:ext cx="6829652" cy="39913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9BCFF-D9CD-E64F-9AE0-7B2A0B408575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from Tim Vaughan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44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Ancestral recombination graphs for the coalescent with gene conversion can be inferred in BEAST2 using </a:t>
            </a:r>
            <a:r>
              <a:rPr lang="en-US" dirty="0" err="1"/>
              <a:t>Bacter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CEAB21-43A3-6F4A-AF5C-8779E7C97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8109" y="2179230"/>
            <a:ext cx="6065691" cy="39887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AA67A-9A54-0D41-B247-11468151820A}"/>
              </a:ext>
            </a:extLst>
          </p:cNvPr>
          <p:cNvSpPr txBox="1"/>
          <p:nvPr/>
        </p:nvSpPr>
        <p:spPr>
          <a:xfrm>
            <a:off x="904973" y="2179229"/>
            <a:ext cx="43080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Allows to estimate tree-based networks that have a base tree and edges that detach and re-attach directly to that base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Requires the assumption that only a small part of the genome is subject to recombination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704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4196-37C6-3F4A-80E1-E45A23AA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genome of Influenza consists of several segments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F2A386-A474-1E45-8BB3-03CD966CE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515" y="1670297"/>
            <a:ext cx="6276570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5380E1-234D-724A-BB5B-A48FA95B62B3}"/>
              </a:ext>
            </a:extLst>
          </p:cNvPr>
          <p:cNvSpPr/>
          <p:nvPr/>
        </p:nvSpPr>
        <p:spPr>
          <a:xfrm>
            <a:off x="8111067" y="60658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Mackay, I. M.. Influenza virus. (2018). doi:10.6084/m9.figshare.6817112.v1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605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60D52-930C-564D-99B2-C7F4BF55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 denote approximate the transmission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2C4ACD-C8DB-AE42-A5E0-1DF920CE3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3370"/>
            <a:ext cx="10515600" cy="4315848"/>
          </a:xfrm>
        </p:spPr>
      </p:pic>
    </p:spTree>
    <p:extLst>
      <p:ext uri="{BB962C8B-B14F-4D97-AF65-F5344CB8AC3E}">
        <p14:creationId xmlns:p14="http://schemas.microsoft.com/office/powerpoint/2010/main" val="1422572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1DF98-75A7-CA46-8A41-97AF9E72F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Reassortment can create progenitors with segments that originate from different parents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EB6B0-1774-D44C-80ED-7C4B67DD3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1" descr="nrmicro.2016.46-f1.jpg">
            <a:extLst>
              <a:ext uri="{FF2B5EF4-FFF2-40B4-BE49-F238E27FC236}">
                <a16:creationId xmlns:a16="http://schemas.microsoft.com/office/drawing/2014/main" id="{4FC8E1C8-6A22-5D43-B028-24BDCFE2E0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7" r="71008"/>
          <a:stretch/>
        </p:blipFill>
        <p:spPr bwMode="auto">
          <a:xfrm>
            <a:off x="4603993" y="2267712"/>
            <a:ext cx="2984013" cy="3909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B57C6E-ACB3-6A49-924F-7141764E6F8D}"/>
              </a:ext>
            </a:extLst>
          </p:cNvPr>
          <p:cNvSpPr txBox="1"/>
          <p:nvPr/>
        </p:nvSpPr>
        <p:spPr>
          <a:xfrm>
            <a:off x="8155172" y="6492875"/>
            <a:ext cx="403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McDonald et al., 2016, </a:t>
            </a:r>
            <a:r>
              <a:rPr lang="en-US" i="1" dirty="0"/>
              <a:t>Nat. Rev. </a:t>
            </a:r>
            <a:r>
              <a:rPr lang="en-US" i="1" dirty="0" err="1"/>
              <a:t>Micr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7631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Segmented viruses can reassort, leading different segments to code for different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41E0-0C20-4545-96F4-3B229023D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id="{D16FBDF3-990C-F543-A9CF-45E32D6E6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43"/>
          <a:stretch/>
        </p:blipFill>
        <p:spPr>
          <a:xfrm>
            <a:off x="1875116" y="1825625"/>
            <a:ext cx="8441767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Potter et al. (2019), </a:t>
            </a:r>
            <a:r>
              <a:rPr lang="en-US" i="1" dirty="0"/>
              <a:t>Virus </a:t>
            </a:r>
            <a:r>
              <a:rPr lang="en-US" i="1" dirty="0" err="1"/>
              <a:t>Evol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2562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612A-D5AC-4243-89DD-4C1F884A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Tanglegrams</a:t>
            </a:r>
            <a:r>
              <a:rPr lang="en-US" dirty="0"/>
              <a:t> can give insight into the reassortment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F0772-E6DF-1245-8111-0B740E5E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166" y="1825625"/>
            <a:ext cx="3866543" cy="4582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EB41E7-4021-3943-BEA6-93E1254566FB}"/>
              </a:ext>
            </a:extLst>
          </p:cNvPr>
          <p:cNvSpPr/>
          <p:nvPr/>
        </p:nvSpPr>
        <p:spPr>
          <a:xfrm>
            <a:off x="7909222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464646"/>
                </a:solidFill>
                <a:latin typeface="Helvetica" pitchFamily="2" charset="0"/>
              </a:rPr>
              <a:t>Westgeest</a:t>
            </a:r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, K. D. et al. (2014), </a:t>
            </a:r>
          </a:p>
          <a:p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Journal of Virology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991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01CD-9BF7-7144-814D-EB080A5E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 can comparing </a:t>
            </a:r>
            <a:r>
              <a:rPr lang="en-US" dirty="0" err="1"/>
              <a:t>tMRCA’s</a:t>
            </a:r>
            <a:r>
              <a:rPr lang="en-US" dirty="0"/>
              <a:t> between different segment.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F5FA0-CF22-314D-B215-55A809756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1B177-8ED6-6441-B3B0-5AEEA6D0C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56631"/>
            <a:ext cx="8604250" cy="348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3DB864-F99D-5144-8514-22325A579C2E}"/>
              </a:ext>
            </a:extLst>
          </p:cNvPr>
          <p:cNvSpPr/>
          <p:nvPr/>
        </p:nvSpPr>
        <p:spPr>
          <a:xfrm>
            <a:off x="7909222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464646"/>
                </a:solidFill>
                <a:latin typeface="Helvetica" pitchFamily="2" charset="0"/>
              </a:rPr>
              <a:t>Westgeest</a:t>
            </a:r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, K. D. et al. (2014), </a:t>
            </a:r>
          </a:p>
          <a:p>
            <a:r>
              <a:rPr lang="en-US" dirty="0">
                <a:solidFill>
                  <a:srgbClr val="464646"/>
                </a:solidFill>
                <a:latin typeface="Helvetica" pitchFamily="2" charset="0"/>
              </a:rPr>
              <a:t>Journal of Virology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190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coalescent with reassortment allows to model a joint coalescent and reassortment process 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F31D1336-2A4F-8845-BA56-781E33D9A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4" y="1690688"/>
            <a:ext cx="4773032" cy="4802957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2584419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CoalRe</a:t>
            </a:r>
            <a:r>
              <a:rPr lang="en-US" dirty="0"/>
              <a:t> allows inferring reassortment networks, reassortment rates etc. jointly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6B69EC-C7A1-7E46-9D22-5EA0F3C43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52" y="1956871"/>
            <a:ext cx="7162696" cy="4351338"/>
          </a:xfrm>
        </p:spPr>
      </p:pic>
    </p:spTree>
    <p:extLst>
      <p:ext uri="{BB962C8B-B14F-4D97-AF65-F5344CB8AC3E}">
        <p14:creationId xmlns:p14="http://schemas.microsoft.com/office/powerpoint/2010/main" val="236023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E209-734A-5D4A-A7E7-30CCCE1E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Correctly modelling the reassortment process impact precision and reduces bias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19229-57D5-344A-837A-B6428B5715FC}"/>
              </a:ext>
            </a:extLst>
          </p:cNvPr>
          <p:cNvSpPr txBox="1"/>
          <p:nvPr/>
        </p:nvSpPr>
        <p:spPr>
          <a:xfrm>
            <a:off x="8725340" y="6123543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Müller et al. (2020), </a:t>
            </a:r>
            <a:r>
              <a:rPr lang="en-US" i="1" dirty="0"/>
              <a:t>PNAS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D2B49-212A-934B-B68E-816818E76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600" y="1825625"/>
            <a:ext cx="6900800" cy="4351338"/>
          </a:xfrm>
        </p:spPr>
      </p:pic>
    </p:spTree>
    <p:extLst>
      <p:ext uri="{BB962C8B-B14F-4D97-AF65-F5344CB8AC3E}">
        <p14:creationId xmlns:p14="http://schemas.microsoft.com/office/powerpoint/2010/main" val="1095685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54C5-BEB6-434B-BE6F-E816D163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6083"/>
            <a:ext cx="10515600" cy="104583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16801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B95-646B-8445-A34B-38D7D029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reading material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D751-4772-814B-9EA2-9B9C1C8F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Coalescent with recombination: </a:t>
            </a:r>
            <a:r>
              <a:rPr lang="en-US" u="sng" dirty="0">
                <a:hlinkClick r:id="rId2" tooltip="Persistent link using digital object identifier"/>
              </a:rPr>
              <a:t>https://doi.org/10.1016/0040-5809(83)90013-8 </a:t>
            </a:r>
            <a:endParaRPr lang="en-US" u="sng" dirty="0"/>
          </a:p>
          <a:p>
            <a:r>
              <a:rPr lang="en-US" dirty="0"/>
              <a:t>Coalescent with gene conversion: </a:t>
            </a:r>
            <a:r>
              <a:rPr lang="en-US" dirty="0">
                <a:hlinkClick r:id="rId3"/>
              </a:rPr>
              <a:t>https://www.genetics.org/content/155/1/451.short</a:t>
            </a:r>
            <a:endParaRPr lang="en-US" dirty="0"/>
          </a:p>
          <a:p>
            <a:r>
              <a:rPr lang="en-US" dirty="0"/>
              <a:t>ARG’s for bacteria: </a:t>
            </a:r>
            <a:r>
              <a:rPr lang="en-US" dirty="0">
                <a:hlinkClick r:id="rId4"/>
              </a:rPr>
              <a:t>https://www.genetics.org/content/205/2/857</a:t>
            </a:r>
            <a:endParaRPr lang="en-US" dirty="0"/>
          </a:p>
          <a:p>
            <a:r>
              <a:rPr lang="en-US" dirty="0"/>
              <a:t>Coalescent with reassortment: </a:t>
            </a:r>
            <a:r>
              <a:rPr lang="en-US" dirty="0">
                <a:hlinkClick r:id="rId5"/>
              </a:rPr>
              <a:t>https://www.pnas.org/content/early/2020/07/02/1918304117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94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9DDA-1A24-974A-9EB9-586B6BBD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Processes, such as co-infection can lead to a person carrying pathogens from more than one 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022563-BB29-9B43-BA7C-509FC95C7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759" y="1825625"/>
            <a:ext cx="9982481" cy="4351338"/>
          </a:xfrm>
        </p:spPr>
      </p:pic>
    </p:spTree>
    <p:extLst>
      <p:ext uri="{BB962C8B-B14F-4D97-AF65-F5344CB8AC3E}">
        <p14:creationId xmlns:p14="http://schemas.microsoft.com/office/powerpoint/2010/main" val="251204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C8CB-8954-C046-9350-9124DC72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combined genetic material may represent a network and not a tree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61558-38A7-1E41-AC24-9A43D2063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/>
          <a:stretch/>
        </p:blipFill>
        <p:spPr>
          <a:xfrm>
            <a:off x="2811033" y="1871822"/>
            <a:ext cx="6569933" cy="4621053"/>
          </a:xfrm>
        </p:spPr>
      </p:pic>
    </p:spTree>
    <p:extLst>
      <p:ext uri="{BB962C8B-B14F-4D97-AF65-F5344CB8AC3E}">
        <p14:creationId xmlns:p14="http://schemas.microsoft.com/office/powerpoint/2010/main" val="260061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BE09-D72C-CA47-B4A6-CF4323B7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Genetic recombination processes lead to different parts of a genome coding for different histories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B14F1-094A-A340-8DC4-C8EDA0D17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24" y="1824831"/>
            <a:ext cx="10775951" cy="4474535"/>
          </a:xfrm>
        </p:spPr>
      </p:pic>
    </p:spTree>
    <p:extLst>
      <p:ext uri="{BB962C8B-B14F-4D97-AF65-F5344CB8AC3E}">
        <p14:creationId xmlns:p14="http://schemas.microsoft.com/office/powerpoint/2010/main" val="361576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6A01F-C9F9-B54F-9250-E06045CF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processes to “mix” genetic materials from two parent lineages exist </a:t>
            </a:r>
          </a:p>
        </p:txBody>
      </p:sp>
      <p:pic>
        <p:nvPicPr>
          <p:cNvPr id="5" name="Picture 1" descr="nrmicro.2016.46-f1.jpg">
            <a:extLst>
              <a:ext uri="{FF2B5EF4-FFF2-40B4-BE49-F238E27FC236}">
                <a16:creationId xmlns:a16="http://schemas.microsoft.com/office/drawing/2014/main" id="{1F2BE6B7-B7CA-2546-AF15-EE1DE100D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43" y="1899444"/>
            <a:ext cx="10272314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560CA5-0CE0-E048-B71F-CA0869812307}"/>
              </a:ext>
            </a:extLst>
          </p:cNvPr>
          <p:cNvSpPr txBox="1"/>
          <p:nvPr/>
        </p:nvSpPr>
        <p:spPr>
          <a:xfrm>
            <a:off x="8155172" y="6492875"/>
            <a:ext cx="403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McDonald et al., 2016, </a:t>
            </a:r>
            <a:r>
              <a:rPr lang="en-US" i="1" dirty="0"/>
              <a:t>Nat. Rev. </a:t>
            </a:r>
            <a:r>
              <a:rPr lang="en-US" i="1" dirty="0" err="1"/>
              <a:t>Micr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2102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deal with recombination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E935D-F403-6448-89AB-917E6A8B0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 small parts of the genome that code for the same tree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Consider different parts of a genome to be independent.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Just ignore recombination.</a:t>
            </a:r>
          </a:p>
          <a:p>
            <a:endParaRPr lang="en-US" dirty="0"/>
          </a:p>
          <a:p>
            <a:r>
              <a:rPr lang="en-US" dirty="0"/>
              <a:t>Infer networks instead of trees (Part 2 of the lecture). </a:t>
            </a:r>
          </a:p>
        </p:txBody>
      </p:sp>
    </p:spTree>
    <p:extLst>
      <p:ext uri="{BB962C8B-B14F-4D97-AF65-F5344CB8AC3E}">
        <p14:creationId xmlns:p14="http://schemas.microsoft.com/office/powerpoint/2010/main" val="236340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use small parts of the genome that code for the same tree.</a:t>
            </a:r>
          </a:p>
        </p:txBody>
      </p:sp>
      <p:pic>
        <p:nvPicPr>
          <p:cNvPr id="10" name="Content Placeholder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654BC0B2-A527-0647-8510-612847201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1217"/>
            <a:ext cx="10515600" cy="3462322"/>
          </a:xfrm>
        </p:spPr>
      </p:pic>
    </p:spTree>
    <p:extLst>
      <p:ext uri="{BB962C8B-B14F-4D97-AF65-F5344CB8AC3E}">
        <p14:creationId xmlns:p14="http://schemas.microsoft.com/office/powerpoint/2010/main" val="1733292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AA34-46BB-0C42-9896-5B42F952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dynamics can be inferred from individual influenza segments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698A0-2A1D-B544-94DC-7958BD5D7BAA}"/>
              </a:ext>
            </a:extLst>
          </p:cNvPr>
          <p:cNvSpPr txBox="1"/>
          <p:nvPr/>
        </p:nvSpPr>
        <p:spPr>
          <a:xfrm>
            <a:off x="9036424" y="6492875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Bedford et al., 2015, </a:t>
            </a:r>
            <a:r>
              <a:rPr lang="en-US" i="1" dirty="0"/>
              <a:t>Nature</a:t>
            </a:r>
          </a:p>
        </p:txBody>
      </p:sp>
      <p:pic>
        <p:nvPicPr>
          <p:cNvPr id="8" name="Picture 28">
            <a:extLst>
              <a:ext uri="{FF2B5EF4-FFF2-40B4-BE49-F238E27FC236}">
                <a16:creationId xmlns:a16="http://schemas.microsoft.com/office/drawing/2014/main" id="{DD78E568-6E37-2141-BE45-E51D45FE2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8" b="51506"/>
          <a:stretch/>
        </p:blipFill>
        <p:spPr bwMode="auto">
          <a:xfrm>
            <a:off x="3155577" y="1690688"/>
            <a:ext cx="5777948" cy="508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1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2671</TotalTime>
  <Words>653</Words>
  <Application>Microsoft Macintosh PowerPoint</Application>
  <PresentationFormat>Widescreen</PresentationFormat>
  <Paragraphs>76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Helvetica</vt:lpstr>
      <vt:lpstr>Office Theme</vt:lpstr>
      <vt:lpstr>My tree is the tree I’m looking for, help!</vt:lpstr>
      <vt:lpstr>Phylogenetic tree denote approximate the transmission history</vt:lpstr>
      <vt:lpstr>Processes, such as co-infection can lead to a person carrying pathogens from more than one source</vt:lpstr>
      <vt:lpstr>The combined genetic material may represent a network and not a tree</vt:lpstr>
      <vt:lpstr>Genetic recombination processes lead to different parts of a genome coding for different histories</vt:lpstr>
      <vt:lpstr>Different processes to “mix” genetic materials from two parent lineages exist </vt:lpstr>
      <vt:lpstr>Ways to deal with recombination</vt:lpstr>
      <vt:lpstr>Only use small parts of the genome that code for the same tree.</vt:lpstr>
      <vt:lpstr>Population dynamics can be inferred from individual influenza segments</vt:lpstr>
      <vt:lpstr>When the recombination breakpoints are unknown, they are often estimated before an analysis</vt:lpstr>
      <vt:lpstr>Using subsets of alignments reduces how well we can resolve phylogenetic trees</vt:lpstr>
      <vt:lpstr>Consider different parts of a genome to be independent.</vt:lpstr>
      <vt:lpstr>Just ignore recombination.</vt:lpstr>
      <vt:lpstr>QUESTIONS?</vt:lpstr>
      <vt:lpstr>The coalescent with gene conversion models how lineages coalesce (Wiuf and Hein, 2000)</vt:lpstr>
      <vt:lpstr>The coalescent with gene conversion models how lineages coalesce (Wiuf and Hein, 2000)</vt:lpstr>
      <vt:lpstr>The coalescent with gene conversion can be use to model the exchange of genetic material between bacteria</vt:lpstr>
      <vt:lpstr>Ancestral recombination graphs for the coalescent with gene conversion can be inferred in BEAST2 using Bacter</vt:lpstr>
      <vt:lpstr>The genome of Influenza consists of several segments</vt:lpstr>
      <vt:lpstr>Reassortment can create progenitors with segments that originate from different parents</vt:lpstr>
      <vt:lpstr>Segmented viruses can reassort, leading different segments to code for different trees</vt:lpstr>
      <vt:lpstr>Tanglegrams can give insight into the reassortment process</vt:lpstr>
      <vt:lpstr>So can comparing tMRCA’s between different segment.</vt:lpstr>
      <vt:lpstr>The coalescent with reassortment allows to model a joint coalescent and reassortment process </vt:lpstr>
      <vt:lpstr>CoalRe allows inferring reassortment networks, reassortment rates etc. jointly</vt:lpstr>
      <vt:lpstr>Correctly modelling the reassortment process impact precision and reduces bias</vt:lpstr>
      <vt:lpstr>QUESTIONS?</vt:lpstr>
      <vt:lpstr>Some reading material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the evolution of pathogens, site and clock models</dc:title>
  <dc:creator>Mueller, Nicola F</dc:creator>
  <cp:lastModifiedBy>Mueller, Nicola F</cp:lastModifiedBy>
  <cp:revision>42</cp:revision>
  <dcterms:created xsi:type="dcterms:W3CDTF">2020-07-05T17:44:26Z</dcterms:created>
  <dcterms:modified xsi:type="dcterms:W3CDTF">2020-07-26T19:53:55Z</dcterms:modified>
</cp:coreProperties>
</file>